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54" d="100"/>
          <a:sy n="154" d="100"/>
        </p:scale>
        <p:origin x="35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1277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/>
          <p:nvPr/>
        </p:nvSpPr>
        <p:spPr>
          <a:xfrm>
            <a:off x="758381" y="2122408"/>
            <a:ext cx="7620000" cy="89873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3061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Costavisor – Less Quantity, More Connection</a:t>
            </a:r>
            <a:endParaRPr lang="en-US" sz="3061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881" y="-1406284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aticPath"/>
          <p:cNvSpPr/>
          <p:nvPr/>
        </p:nvSpPr>
        <p:spPr>
          <a:xfrm>
            <a:off x="3852767" y="169640"/>
            <a:ext cx="3157538" cy="3157538"/>
          </a:xfrm>
          <a:prstGeom prst="ellipse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" name="Title"/>
          <p:cNvSpPr/>
          <p:nvPr/>
        </p:nvSpPr>
        <p:spPr>
          <a:xfrm>
            <a:off x="4304062" y="1697879"/>
            <a:ext cx="2302794" cy="2776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121" b="1" dirty="0">
                <a:solidFill>
                  <a:srgbClr val="333333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Vision and Philosophy – Costavisor</a:t>
            </a:r>
            <a:endParaRPr lang="en-US" sz="2121" dirty="0"/>
          </a:p>
        </p:txBody>
      </p:sp>
      <p:sp>
        <p:nvSpPr>
          <p:cNvPr id="5" name="Bullet circle 1"/>
          <p:cNvSpPr/>
          <p:nvPr/>
        </p:nvSpPr>
        <p:spPr>
          <a:xfrm>
            <a:off x="347662" y="857250"/>
            <a:ext cx="474345" cy="474345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6" name="Bullet index 1"/>
          <p:cNvSpPr/>
          <p:nvPr/>
        </p:nvSpPr>
        <p:spPr>
          <a:xfrm>
            <a:off x="879634" y="966788"/>
            <a:ext cx="475726" cy="24107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93" b="1" dirty="0">
                <a:solidFill>
                  <a:srgbClr val="333333"/>
                </a:solidFill>
                <a:latin typeface="Prompt-Bold" pitchFamily="34" charset="0"/>
                <a:ea typeface="Prompt-Bold" pitchFamily="34" charset="-122"/>
                <a:cs typeface="Prompt-Bold" pitchFamily="34" charset="-120"/>
              </a:rPr>
              <a:t>01</a:t>
            </a:r>
            <a:endParaRPr lang="en-US" sz="1493" dirty="0"/>
          </a:p>
        </p:txBody>
      </p:sp>
      <p:sp>
        <p:nvSpPr>
          <p:cNvPr id="7" name="Bullet text 1"/>
          <p:cNvSpPr/>
          <p:nvPr/>
        </p:nvSpPr>
        <p:spPr>
          <a:xfrm>
            <a:off x="1388221" y="966788"/>
            <a:ext cx="2525268" cy="24970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59" dirty="0">
                <a:solidFill>
                  <a:srgbClr val="333333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Boutique and sustainable tourism based in Nerja &amp; Frigiliana.</a:t>
            </a:r>
            <a:endParaRPr lang="en-US" sz="959" dirty="0"/>
          </a:p>
        </p:txBody>
      </p:sp>
      <p:sp>
        <p:nvSpPr>
          <p:cNvPr id="8" name="Bullet circle 2"/>
          <p:cNvSpPr/>
          <p:nvPr/>
        </p:nvSpPr>
        <p:spPr>
          <a:xfrm>
            <a:off x="347662" y="1619250"/>
            <a:ext cx="474345" cy="474345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9" name="Bullet index 2"/>
          <p:cNvSpPr/>
          <p:nvPr/>
        </p:nvSpPr>
        <p:spPr>
          <a:xfrm>
            <a:off x="879634" y="1728788"/>
            <a:ext cx="475726" cy="24107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93" b="1" dirty="0">
                <a:solidFill>
                  <a:srgbClr val="333333"/>
                </a:solidFill>
                <a:latin typeface="Prompt-Bold" pitchFamily="34" charset="0"/>
                <a:ea typeface="Prompt-Bold" pitchFamily="34" charset="-122"/>
                <a:cs typeface="Prompt-Bold" pitchFamily="34" charset="-120"/>
              </a:rPr>
              <a:t>02</a:t>
            </a:r>
            <a:endParaRPr lang="en-US" sz="1493" dirty="0"/>
          </a:p>
        </p:txBody>
      </p:sp>
      <p:sp>
        <p:nvSpPr>
          <p:cNvPr id="10" name="Bullet text 2"/>
          <p:cNvSpPr/>
          <p:nvPr/>
        </p:nvSpPr>
        <p:spPr>
          <a:xfrm>
            <a:off x="1388221" y="1728788"/>
            <a:ext cx="2525268" cy="24970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59" dirty="0">
                <a:solidFill>
                  <a:srgbClr val="333333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A limited and carefully curated selection of accommodations for all types of travelers.</a:t>
            </a:r>
            <a:endParaRPr lang="en-US" sz="959" dirty="0"/>
          </a:p>
        </p:txBody>
      </p:sp>
      <p:sp>
        <p:nvSpPr>
          <p:cNvPr id="11" name="Bullet circle 3"/>
          <p:cNvSpPr/>
          <p:nvPr/>
        </p:nvSpPr>
        <p:spPr>
          <a:xfrm>
            <a:off x="347662" y="2381250"/>
            <a:ext cx="474345" cy="474345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12" name="Bullet index 3"/>
          <p:cNvSpPr/>
          <p:nvPr/>
        </p:nvSpPr>
        <p:spPr>
          <a:xfrm>
            <a:off x="879634" y="2490788"/>
            <a:ext cx="475726" cy="24107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93" b="1" dirty="0">
                <a:solidFill>
                  <a:srgbClr val="333333"/>
                </a:solidFill>
                <a:latin typeface="Prompt-Bold" pitchFamily="34" charset="0"/>
                <a:ea typeface="Prompt-Bold" pitchFamily="34" charset="-122"/>
                <a:cs typeface="Prompt-Bold" pitchFamily="34" charset="-120"/>
              </a:rPr>
              <a:t>03</a:t>
            </a:r>
            <a:endParaRPr lang="en-US" sz="1493" dirty="0"/>
          </a:p>
        </p:txBody>
      </p:sp>
      <p:sp>
        <p:nvSpPr>
          <p:cNvPr id="13" name="Bullet text 3"/>
          <p:cNvSpPr/>
          <p:nvPr/>
        </p:nvSpPr>
        <p:spPr>
          <a:xfrm>
            <a:off x="1388221" y="2490788"/>
            <a:ext cx="2525268" cy="24970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59" dirty="0">
                <a:solidFill>
                  <a:srgbClr val="333333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Authentic experiences with local certified guides.</a:t>
            </a:r>
            <a:endParaRPr lang="en-US" sz="959" dirty="0"/>
          </a:p>
        </p:txBody>
      </p:sp>
      <p:sp>
        <p:nvSpPr>
          <p:cNvPr id="14" name="Bullet circle 4"/>
          <p:cNvSpPr/>
          <p:nvPr/>
        </p:nvSpPr>
        <p:spPr>
          <a:xfrm>
            <a:off x="347662" y="3143250"/>
            <a:ext cx="474345" cy="474345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15" name="Bullet index 4"/>
          <p:cNvSpPr/>
          <p:nvPr/>
        </p:nvSpPr>
        <p:spPr>
          <a:xfrm>
            <a:off x="879634" y="3252788"/>
            <a:ext cx="475726" cy="24107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93" b="1" dirty="0">
                <a:solidFill>
                  <a:srgbClr val="333333"/>
                </a:solidFill>
                <a:latin typeface="Prompt-Bold" pitchFamily="34" charset="0"/>
                <a:ea typeface="Prompt-Bold" pitchFamily="34" charset="-122"/>
                <a:cs typeface="Prompt-Bold" pitchFamily="34" charset="-120"/>
              </a:rPr>
              <a:t>04</a:t>
            </a:r>
            <a:endParaRPr lang="en-US" sz="1493" dirty="0"/>
          </a:p>
        </p:txBody>
      </p:sp>
      <p:sp>
        <p:nvSpPr>
          <p:cNvPr id="16" name="Bullet text 4"/>
          <p:cNvSpPr/>
          <p:nvPr/>
        </p:nvSpPr>
        <p:spPr>
          <a:xfrm>
            <a:off x="1388221" y="3252788"/>
            <a:ext cx="2525268" cy="24970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59" dirty="0">
                <a:solidFill>
                  <a:srgbClr val="333333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Professional property maintenance services that build trust with owners.</a:t>
            </a:r>
            <a:endParaRPr lang="en-US" sz="959" dirty="0"/>
          </a:p>
        </p:txBody>
      </p:sp>
      <p:sp>
        <p:nvSpPr>
          <p:cNvPr id="17" name="Bullet circle 5"/>
          <p:cNvSpPr/>
          <p:nvPr/>
        </p:nvSpPr>
        <p:spPr>
          <a:xfrm>
            <a:off x="347662" y="3905250"/>
            <a:ext cx="474345" cy="474345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18" name="Bullet index 5"/>
          <p:cNvSpPr/>
          <p:nvPr/>
        </p:nvSpPr>
        <p:spPr>
          <a:xfrm>
            <a:off x="879634" y="4014788"/>
            <a:ext cx="475726" cy="24107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93" b="1" dirty="0">
                <a:solidFill>
                  <a:srgbClr val="333333"/>
                </a:solidFill>
                <a:latin typeface="Prompt-Bold" pitchFamily="34" charset="0"/>
                <a:ea typeface="Prompt-Bold" pitchFamily="34" charset="-122"/>
                <a:cs typeface="Prompt-Bold" pitchFamily="34" charset="-120"/>
              </a:rPr>
              <a:t>05</a:t>
            </a:r>
            <a:endParaRPr lang="en-US" sz="1493" dirty="0"/>
          </a:p>
        </p:txBody>
      </p:sp>
      <p:sp>
        <p:nvSpPr>
          <p:cNvPr id="19" name="Bullet text 5"/>
          <p:cNvSpPr/>
          <p:nvPr/>
        </p:nvSpPr>
        <p:spPr>
          <a:xfrm>
            <a:off x="1388221" y="4014788"/>
            <a:ext cx="2525268" cy="24970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59" dirty="0">
                <a:solidFill>
                  <a:srgbClr val="333333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A human, transparent, and warm approach in every interaction.</a:t>
            </a:r>
            <a:endParaRPr lang="en-US" sz="959" dirty="0"/>
          </a:p>
        </p:txBody>
      </p:sp>
      <p:pic>
        <p:nvPicPr>
          <p:cNvPr id="21" name="Imagen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8876" y="3227166"/>
            <a:ext cx="2399450" cy="181632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/>
          <p:nvPr/>
        </p:nvSpPr>
        <p:spPr>
          <a:xfrm>
            <a:off x="1190625" y="357188"/>
            <a:ext cx="5715000" cy="5715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899" b="1" dirty="0">
                <a:solidFill>
                  <a:srgbClr val="333333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Costavisor’s Value Proposition</a:t>
            </a:r>
            <a:endParaRPr lang="en-US" sz="1899" dirty="0"/>
          </a:p>
        </p:txBody>
      </p:sp>
      <p:sp>
        <p:nvSpPr>
          <p:cNvPr id="4" name="Subtitle 1"/>
          <p:cNvSpPr/>
          <p:nvPr/>
        </p:nvSpPr>
        <p:spPr>
          <a:xfrm>
            <a:off x="714375" y="11906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433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For </a:t>
            </a:r>
            <a:r>
              <a:rPr lang="en-US" sz="1433" b="1" dirty="0" smtClean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Travelers</a:t>
            </a:r>
          </a:p>
          <a:p>
            <a:pPr marL="0" indent="0" algn="l">
              <a:buNone/>
            </a:pPr>
            <a:endParaRPr lang="en-US" sz="1433" dirty="0"/>
          </a:p>
        </p:txBody>
      </p:sp>
      <p:sp>
        <p:nvSpPr>
          <p:cNvPr id="5" name="Paragraph 1"/>
          <p:cNvSpPr/>
          <p:nvPr/>
        </p:nvSpPr>
        <p:spPr>
          <a:xfrm>
            <a:off x="714375" y="15716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43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Unique stays in carefully selected accommodations, combined with authentic experiences led by local guides, offering a deep connection with the culture and nature of Costa del Sol.</a:t>
            </a:r>
            <a:endParaRPr lang="en-US" sz="1243" dirty="0"/>
          </a:p>
        </p:txBody>
      </p:sp>
      <p:sp>
        <p:nvSpPr>
          <p:cNvPr id="6" name="Subtitle 2"/>
          <p:cNvSpPr/>
          <p:nvPr/>
        </p:nvSpPr>
        <p:spPr>
          <a:xfrm>
            <a:off x="714375" y="25241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433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For Property </a:t>
            </a:r>
            <a:r>
              <a:rPr lang="en-US" sz="1433" b="1" dirty="0" smtClean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Owners</a:t>
            </a:r>
          </a:p>
          <a:p>
            <a:pPr marL="0" indent="0" algn="l">
              <a:buNone/>
            </a:pPr>
            <a:endParaRPr lang="en-US" sz="1433" dirty="0"/>
          </a:p>
        </p:txBody>
      </p:sp>
      <p:sp>
        <p:nvSpPr>
          <p:cNvPr id="7" name="Paragraph 2"/>
          <p:cNvSpPr/>
          <p:nvPr/>
        </p:nvSpPr>
        <p:spPr>
          <a:xfrm>
            <a:off x="714375" y="29051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43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Comprehensive management including professional maintenance, transparency, and ongoing communication — generating trust and peace of mind.</a:t>
            </a:r>
            <a:endParaRPr lang="en-US" sz="1243" dirty="0"/>
          </a:p>
        </p:txBody>
      </p:sp>
      <p:sp>
        <p:nvSpPr>
          <p:cNvPr id="8" name="Subtitle 3"/>
          <p:cNvSpPr/>
          <p:nvPr/>
        </p:nvSpPr>
        <p:spPr>
          <a:xfrm>
            <a:off x="714375" y="3619500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433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For the Local Community</a:t>
            </a:r>
            <a:endParaRPr lang="en-US" sz="1433" dirty="0"/>
          </a:p>
        </p:txBody>
      </p:sp>
      <p:sp>
        <p:nvSpPr>
          <p:cNvPr id="9" name="Paragraph 3"/>
          <p:cNvSpPr/>
          <p:nvPr/>
        </p:nvSpPr>
        <p:spPr>
          <a:xfrm>
            <a:off x="714375" y="4000500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43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Promotion of responsible and sustainable tourism that supports the local economy and preserves cultural heritage.</a:t>
            </a:r>
            <a:endParaRPr lang="en-US" sz="1243" dirty="0"/>
          </a:p>
        </p:txBody>
      </p:sp>
      <p:pic>
        <p:nvPicPr>
          <p:cNvPr id="10" name="Image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875" y="1333500"/>
            <a:ext cx="2352675" cy="2352675"/>
          </a:xfrm>
          <a:prstGeom prst="rect">
            <a:avLst/>
          </a:prstGeom>
        </p:spPr>
      </p:pic>
      <p:sp>
        <p:nvSpPr>
          <p:cNvPr id="12" name="StaticPath"/>
          <p:cNvSpPr/>
          <p:nvPr/>
        </p:nvSpPr>
        <p:spPr>
          <a:xfrm>
            <a:off x="285750" y="204788"/>
            <a:ext cx="482918" cy="482917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icPath"/>
          <p:cNvSpPr/>
          <p:nvPr/>
        </p:nvSpPr>
        <p:spPr>
          <a:xfrm>
            <a:off x="1905000" y="1547813"/>
            <a:ext cx="4286250" cy="22860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olid"/>
          </a:ln>
        </p:spPr>
      </p:sp>
      <p:sp>
        <p:nvSpPr>
          <p:cNvPr id="4" name="Text"/>
          <p:cNvSpPr/>
          <p:nvPr/>
        </p:nvSpPr>
        <p:spPr>
          <a:xfrm>
            <a:off x="2095500" y="2143125"/>
            <a:ext cx="3905250" cy="122701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38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Costavisor combines three strategic pillars: selective accommodation management, personalized experiences with local guides, and trusted maintenance services for property owners. The model prioritizes quality over quantity, creating genuine connections and sustainable tourism.</a:t>
            </a:r>
            <a:endParaRPr lang="en-US" sz="938" dirty="0"/>
          </a:p>
        </p:txBody>
      </p:sp>
      <p:sp>
        <p:nvSpPr>
          <p:cNvPr id="5" name="Title"/>
          <p:cNvSpPr/>
          <p:nvPr/>
        </p:nvSpPr>
        <p:spPr>
          <a:xfrm>
            <a:off x="6349460" y="2089404"/>
            <a:ext cx="2427065" cy="32289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069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Business Model – 'Less Quantity, More Connection'</a:t>
            </a:r>
            <a:endParaRPr lang="en-US" sz="1069" dirty="0"/>
          </a:p>
        </p:txBody>
      </p:sp>
      <p:sp>
        <p:nvSpPr>
          <p:cNvPr id="6" name="Subtitle"/>
          <p:cNvSpPr/>
          <p:nvPr/>
        </p:nvSpPr>
        <p:spPr>
          <a:xfrm>
            <a:off x="6670929" y="2645092"/>
            <a:ext cx="1896809" cy="4090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33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A Boutique Approach</a:t>
            </a:r>
            <a:endParaRPr lang="en-US" sz="1433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/>
          <p:nvPr/>
        </p:nvSpPr>
        <p:spPr>
          <a:xfrm>
            <a:off x="762000" y="0"/>
            <a:ext cx="7620000" cy="9525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3365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Costavisor Ecosystem Flow</a:t>
            </a:r>
            <a:endParaRPr lang="en-US" sz="336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/>
          <p:nvPr/>
        </p:nvSpPr>
        <p:spPr>
          <a:xfrm>
            <a:off x="2428875" y="274987"/>
            <a:ext cx="4286250" cy="5435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817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Positioning Strategy</a:t>
            </a:r>
            <a:endParaRPr lang="en-US" sz="2817" dirty="0"/>
          </a:p>
        </p:txBody>
      </p:sp>
      <p:sp>
        <p:nvSpPr>
          <p:cNvPr id="4" name="StaticPath"/>
          <p:cNvSpPr/>
          <p:nvPr/>
        </p:nvSpPr>
        <p:spPr>
          <a:xfrm>
            <a:off x="8304324" y="214312"/>
            <a:ext cx="602933" cy="602933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5" name="StaticPath"/>
          <p:cNvSpPr/>
          <p:nvPr/>
        </p:nvSpPr>
        <p:spPr>
          <a:xfrm>
            <a:off x="482679" y="1202627"/>
            <a:ext cx="2271713" cy="1594485"/>
          </a:xfrm>
          <a:prstGeom prst="rect">
            <a:avLst/>
          </a:prstGeom>
          <a:solidFill>
            <a:srgbClr val="FF9800"/>
          </a:solidFill>
          <a:ln w="12700">
            <a:solidFill>
              <a:srgbClr val="000000"/>
            </a:solidFill>
            <a:prstDash val="solid"/>
          </a:ln>
        </p:spPr>
      </p:sp>
      <p:sp>
        <p:nvSpPr>
          <p:cNvPr id="6" name="StaticPath"/>
          <p:cNvSpPr/>
          <p:nvPr/>
        </p:nvSpPr>
        <p:spPr>
          <a:xfrm>
            <a:off x="3426952" y="1202627"/>
            <a:ext cx="2271713" cy="1594485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7" name="StaticPath"/>
          <p:cNvSpPr/>
          <p:nvPr/>
        </p:nvSpPr>
        <p:spPr>
          <a:xfrm>
            <a:off x="6362890" y="1202627"/>
            <a:ext cx="2271713" cy="1594485"/>
          </a:xfrm>
          <a:prstGeom prst="rect">
            <a:avLst/>
          </a:prstGeom>
          <a:solidFill>
            <a:srgbClr val="FF9800"/>
          </a:solidFill>
          <a:ln w="12700">
            <a:solidFill>
              <a:srgbClr val="000000"/>
            </a:solidFill>
            <a:prstDash val="solid"/>
          </a:ln>
        </p:spPr>
      </p:sp>
      <p:sp>
        <p:nvSpPr>
          <p:cNvPr id="8" name="Form title 1"/>
          <p:cNvSpPr/>
          <p:nvPr/>
        </p:nvSpPr>
        <p:spPr>
          <a:xfrm>
            <a:off x="588264" y="1684591"/>
            <a:ext cx="2065828" cy="60618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8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Boutique</a:t>
            </a:r>
            <a:r>
              <a:rPr lang="en-US" sz="1881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 Tourism with Purpose</a:t>
            </a:r>
            <a:endParaRPr lang="en-US" sz="1881" dirty="0"/>
          </a:p>
        </p:txBody>
      </p:sp>
      <p:sp>
        <p:nvSpPr>
          <p:cNvPr id="9" name="Form title 2"/>
          <p:cNvSpPr/>
          <p:nvPr/>
        </p:nvSpPr>
        <p:spPr>
          <a:xfrm>
            <a:off x="3532584" y="1703975"/>
            <a:ext cx="2065828" cy="60618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8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Trust-Based</a:t>
            </a:r>
            <a:r>
              <a:rPr lang="en-US" sz="1881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 Management</a:t>
            </a:r>
            <a:endParaRPr lang="en-US" sz="1881" dirty="0"/>
          </a:p>
        </p:txBody>
      </p:sp>
      <p:sp>
        <p:nvSpPr>
          <p:cNvPr id="10" name="Form title 3"/>
          <p:cNvSpPr/>
          <p:nvPr/>
        </p:nvSpPr>
        <p:spPr>
          <a:xfrm>
            <a:off x="6471904" y="1697926"/>
            <a:ext cx="2065828" cy="60618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8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Local</a:t>
            </a:r>
            <a:r>
              <a:rPr lang="en-US" sz="1881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 and Sustainable Brand</a:t>
            </a:r>
            <a:endParaRPr lang="en-US" sz="1881" dirty="0"/>
          </a:p>
        </p:txBody>
      </p:sp>
      <p:sp>
        <p:nvSpPr>
          <p:cNvPr id="11" name="Form text 1"/>
          <p:cNvSpPr/>
          <p:nvPr/>
        </p:nvSpPr>
        <p:spPr>
          <a:xfrm>
            <a:off x="370665" y="3044857"/>
            <a:ext cx="2510028" cy="13926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Costavisor promotes experiential and human-centered tourism focused on quality and environmental respect.</a:t>
            </a:r>
            <a:endParaRPr lang="en-US" sz="1300" dirty="0"/>
          </a:p>
        </p:txBody>
      </p:sp>
      <p:sp>
        <p:nvSpPr>
          <p:cNvPr id="12" name="Form text 2"/>
          <p:cNvSpPr/>
          <p:nvPr/>
        </p:nvSpPr>
        <p:spPr>
          <a:xfrm>
            <a:off x="3278743" y="3061335"/>
            <a:ext cx="2586561" cy="13228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Strong and transparent relationships with property owners through professional maintenance and constant care.</a:t>
            </a:r>
            <a:endParaRPr lang="en-US" sz="1300" dirty="0"/>
          </a:p>
        </p:txBody>
      </p:sp>
      <p:sp>
        <p:nvSpPr>
          <p:cNvPr id="13" name="Form text 3"/>
          <p:cNvSpPr/>
          <p:nvPr/>
        </p:nvSpPr>
        <p:spPr>
          <a:xfrm>
            <a:off x="6208871" y="3032188"/>
            <a:ext cx="2594086" cy="131849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Commitment to the culture, economy, and communities of Costa del Sol.</a:t>
            </a:r>
            <a:endParaRPr lang="en-US" sz="1300" dirty="0"/>
          </a:p>
        </p:txBody>
      </p:sp>
      <p:sp>
        <p:nvSpPr>
          <p:cNvPr id="14" name="StaticPath"/>
          <p:cNvSpPr/>
          <p:nvPr/>
        </p:nvSpPr>
        <p:spPr>
          <a:xfrm>
            <a:off x="782002" y="4619625"/>
            <a:ext cx="1685925" cy="71438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15" name="StaticPath"/>
          <p:cNvSpPr/>
          <p:nvPr/>
        </p:nvSpPr>
        <p:spPr>
          <a:xfrm>
            <a:off x="3729038" y="4619625"/>
            <a:ext cx="1685925" cy="71438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16" name="StaticPath"/>
          <p:cNvSpPr/>
          <p:nvPr/>
        </p:nvSpPr>
        <p:spPr>
          <a:xfrm>
            <a:off x="6662928" y="4619625"/>
            <a:ext cx="1685925" cy="71438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321719" cy="2321719"/>
          </a:xfrm>
          <a:prstGeom prst="rect">
            <a:avLst/>
          </a:prstGeom>
        </p:spPr>
      </p:pic>
      <p:sp>
        <p:nvSpPr>
          <p:cNvPr id="3" name="StaticPath"/>
          <p:cNvSpPr/>
          <p:nvPr/>
        </p:nvSpPr>
        <p:spPr>
          <a:xfrm>
            <a:off x="1905000" y="1547813"/>
            <a:ext cx="4286250" cy="228600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prstDash val="solid"/>
          </a:ln>
        </p:spPr>
      </p:sp>
      <p:sp>
        <p:nvSpPr>
          <p:cNvPr id="4" name="Text"/>
          <p:cNvSpPr/>
          <p:nvPr/>
        </p:nvSpPr>
        <p:spPr>
          <a:xfrm>
            <a:off x="2095500" y="2143125"/>
            <a:ext cx="3905250" cy="122701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25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• Manage a maximum of 20 boutique accommodations carefully selected.</a:t>
            </a:r>
            <a:endParaRPr lang="en-US" sz="925" dirty="0"/>
          </a:p>
          <a:p>
            <a:pPr marL="0" indent="0" algn="l">
              <a:buNone/>
            </a:pPr>
            <a:r>
              <a:rPr lang="en-US" sz="925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• Develop a network of up to 10 certified local guides.</a:t>
            </a:r>
            <a:endParaRPr lang="en-US" sz="925" dirty="0"/>
          </a:p>
          <a:p>
            <a:pPr marL="0" indent="0" algn="l">
              <a:buNone/>
            </a:pPr>
            <a:r>
              <a:rPr lang="en-US" sz="925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• Maintain a 95% satisfaction rate among travelers and property owners.</a:t>
            </a:r>
            <a:endParaRPr lang="en-US" sz="925" dirty="0"/>
          </a:p>
          <a:p>
            <a:pPr marL="0" indent="0" algn="l">
              <a:buNone/>
            </a:pPr>
            <a:r>
              <a:rPr lang="en-US" sz="925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• Establish Costavisor as a leading boutique sustainable tourism brand in Costa del Sol.</a:t>
            </a:r>
            <a:endParaRPr lang="en-US" sz="925" dirty="0"/>
          </a:p>
        </p:txBody>
      </p:sp>
      <p:sp>
        <p:nvSpPr>
          <p:cNvPr id="5" name="Title"/>
          <p:cNvSpPr/>
          <p:nvPr/>
        </p:nvSpPr>
        <p:spPr>
          <a:xfrm>
            <a:off x="6349460" y="2089404"/>
            <a:ext cx="2427065" cy="32289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366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Strategic Objectives 2025–2026</a:t>
            </a:r>
            <a:endParaRPr lang="en-US" sz="1366" dirty="0"/>
          </a:p>
        </p:txBody>
      </p:sp>
      <p:sp>
        <p:nvSpPr>
          <p:cNvPr id="6" name="Subtitle"/>
          <p:cNvSpPr/>
          <p:nvPr/>
        </p:nvSpPr>
        <p:spPr>
          <a:xfrm>
            <a:off x="6670929" y="2645092"/>
            <a:ext cx="1896809" cy="4090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185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Quality, Balance, and Sustainable Growth</a:t>
            </a:r>
            <a:endParaRPr lang="en-US" sz="118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/>
          <p:nvPr/>
        </p:nvSpPr>
        <p:spPr>
          <a:xfrm>
            <a:off x="3143250" y="262366"/>
            <a:ext cx="2857500" cy="5166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85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Circular Ecosystem – Costavisor</a:t>
            </a:r>
            <a:endParaRPr lang="en-US" sz="1285" dirty="0"/>
          </a:p>
        </p:txBody>
      </p:sp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875"/>
            <a:ext cx="3095625" cy="3095625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0" y="904875"/>
            <a:ext cx="3095625" cy="3095625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904875"/>
            <a:ext cx="3095625" cy="3095625"/>
          </a:xfrm>
          <a:prstGeom prst="rect">
            <a:avLst/>
          </a:prstGeom>
        </p:spPr>
      </p:pic>
      <p:sp>
        <p:nvSpPr>
          <p:cNvPr id="6" name="Text"/>
          <p:cNvSpPr/>
          <p:nvPr/>
        </p:nvSpPr>
        <p:spPr>
          <a:xfrm>
            <a:off x="74628" y="4159472"/>
            <a:ext cx="9069372" cy="79748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Visual diagram representing the connection between the six pillars of Costavisor’s business model: Travelers, Property Owners, Local Guides, Local Restaurants, Local Community, and Human Connection &amp; Quality. This ecosystem embodies the brand philosophy: 'Less quantity, more connection.'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/>
          <p:nvPr/>
        </p:nvSpPr>
        <p:spPr>
          <a:xfrm>
            <a:off x="285417" y="2160080"/>
            <a:ext cx="3467148" cy="82338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2829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Final Message – </a:t>
            </a:r>
            <a:r>
              <a:rPr lang="en-US" sz="2829" b="1" dirty="0">
                <a:solidFill>
                  <a:srgbClr val="00B0F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C</a:t>
            </a:r>
            <a:r>
              <a:rPr lang="en-US" sz="2829" b="1" dirty="0">
                <a:solidFill>
                  <a:srgbClr val="FFC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o</a:t>
            </a:r>
            <a:r>
              <a:rPr lang="en-US" sz="2829" b="1" dirty="0">
                <a:solidFill>
                  <a:srgbClr val="00B0F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stavis</a:t>
            </a:r>
            <a:r>
              <a:rPr lang="en-US" sz="2829" b="1" dirty="0">
                <a:solidFill>
                  <a:srgbClr val="FFC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o</a:t>
            </a:r>
            <a:r>
              <a:rPr lang="en-US" sz="2829" b="1" dirty="0">
                <a:solidFill>
                  <a:srgbClr val="00B0F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r</a:t>
            </a:r>
            <a:endParaRPr lang="en-US" sz="2829" dirty="0">
              <a:solidFill>
                <a:srgbClr val="00B0F0"/>
              </a:solidFill>
            </a:endParaRPr>
          </a:p>
        </p:txBody>
      </p:sp>
      <p:sp>
        <p:nvSpPr>
          <p:cNvPr id="4" name="StaticPath"/>
          <p:cNvSpPr/>
          <p:nvPr/>
        </p:nvSpPr>
        <p:spPr>
          <a:xfrm>
            <a:off x="6677739" y="195072"/>
            <a:ext cx="911543" cy="911543"/>
          </a:xfrm>
          <a:prstGeom prst="ellipse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5" name="StaticPath"/>
          <p:cNvSpPr/>
          <p:nvPr/>
        </p:nvSpPr>
        <p:spPr>
          <a:xfrm>
            <a:off x="7963376" y="4002548"/>
            <a:ext cx="677228" cy="677228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sp>
      <p:sp>
        <p:nvSpPr>
          <p:cNvPr id="7" name="Question topic"/>
          <p:cNvSpPr/>
          <p:nvPr/>
        </p:nvSpPr>
        <p:spPr>
          <a:xfrm>
            <a:off x="2950607" y="689991"/>
            <a:ext cx="2286000" cy="30137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502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Emotional Closing</a:t>
            </a:r>
            <a:endParaRPr lang="en-US" sz="1502" dirty="0"/>
          </a:p>
        </p:txBody>
      </p:sp>
      <p:sp>
        <p:nvSpPr>
          <p:cNvPr id="8" name="Text"/>
          <p:cNvSpPr/>
          <p:nvPr/>
        </p:nvSpPr>
        <p:spPr>
          <a:xfrm>
            <a:off x="5193649" y="2192369"/>
            <a:ext cx="2810589" cy="14315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784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At Costavisor, we believe that true value lies not in numbers but in meaningful connections. Every traveler, every property, and every experience is part of a shared story built on trust, authenticity, and care. Our promise is simple yet profound: less quantity, more connection.</a:t>
            </a:r>
            <a:endParaRPr lang="en-US" sz="784" dirty="0"/>
          </a:p>
        </p:txBody>
      </p:sp>
      <p:sp>
        <p:nvSpPr>
          <p:cNvPr id="9" name="Question"/>
          <p:cNvSpPr/>
          <p:nvPr/>
        </p:nvSpPr>
        <p:spPr>
          <a:xfrm>
            <a:off x="5408343" y="1518428"/>
            <a:ext cx="2381250" cy="25831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56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What makes us unique?</a:t>
            </a:r>
            <a:endParaRPr lang="en-US" sz="156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StaticPath"/>
          <p:cNvSpPr/>
          <p:nvPr/>
        </p:nvSpPr>
        <p:spPr>
          <a:xfrm>
            <a:off x="2976229" y="323231"/>
            <a:ext cx="2128838" cy="1020128"/>
          </a:xfrm>
          <a:prstGeom prst="ellipse">
            <a:avLst/>
          </a:prstGeom>
          <a:solidFill>
            <a:srgbClr val="000000">
              <a:alpha val="0"/>
            </a:srgbClr>
          </a:solidFill>
          <a:ln w="12700">
            <a:solidFill>
              <a:srgbClr val="000000"/>
            </a:solidFill>
            <a:prstDash val="soli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439</Words>
  <Application>Microsoft Office PowerPoint</Application>
  <PresentationFormat>Presentación en pantalla (16:9)</PresentationFormat>
  <Paragraphs>51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Calibri</vt:lpstr>
      <vt:lpstr>OpenSans-Bold</vt:lpstr>
      <vt:lpstr>OpenSans-Regular</vt:lpstr>
      <vt:lpstr>Prompt-Bold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Jose luis</cp:lastModifiedBy>
  <cp:revision>3</cp:revision>
  <dcterms:created xsi:type="dcterms:W3CDTF">2025-10-21T11:27:47Z</dcterms:created>
  <dcterms:modified xsi:type="dcterms:W3CDTF">2025-10-21T11:39:32Z</dcterms:modified>
</cp:coreProperties>
</file>